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8"/>
  </p:notesMasterIdLst>
  <p:sldIdLst>
    <p:sldId id="256" r:id="rId3"/>
    <p:sldId id="258" r:id="rId4"/>
    <p:sldId id="259" r:id="rId5"/>
    <p:sldId id="260" r:id="rId6"/>
    <p:sldId id="261" r:id="rId7"/>
  </p:sldIdLst>
  <p:sldSz cx="24387175" cy="13717588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000000"/>
          </p15:clr>
        </p15:guide>
        <p15:guide id="2" pos="768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ny8ZceQ84UGuJ8FKTCX4KcFue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14" y="114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quipo de mentores - LAB - ">
  <p:cSld name="Diapo vaci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ción - LAB -">
  <p:cSld name="Titu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/>
          <p:nvPr/>
        </p:nvSpPr>
        <p:spPr>
          <a:xfrm>
            <a:off x="1531938" y="0"/>
            <a:ext cx="4525962" cy="11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6"/>
          <p:cNvGrpSpPr/>
          <p:nvPr/>
        </p:nvGrpSpPr>
        <p:grpSpPr>
          <a:xfrm>
            <a:off x="0" y="12460288"/>
            <a:ext cx="24387175" cy="1257300"/>
            <a:chOff x="25" y="12459675"/>
            <a:chExt cx="24387300" cy="1257900"/>
          </a:xfrm>
        </p:grpSpPr>
        <p:sp>
          <p:nvSpPr>
            <p:cNvPr id="20" name="Google Shape;20;p6"/>
            <p:cNvSpPr/>
            <p:nvPr/>
          </p:nvSpPr>
          <p:spPr>
            <a:xfrm>
              <a:off x="25" y="12459675"/>
              <a:ext cx="24387300" cy="1257900"/>
            </a:xfrm>
            <a:prstGeom prst="rect">
              <a:avLst/>
            </a:prstGeom>
            <a:solidFill>
              <a:srgbClr val="5AB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6"/>
            <p:cNvSpPr txBox="1"/>
            <p:nvPr/>
          </p:nvSpPr>
          <p:spPr>
            <a:xfrm>
              <a:off x="5195525" y="12918754"/>
              <a:ext cx="17868600" cy="41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#MentoringEmprendeVerde</a:t>
              </a:r>
              <a:endParaRPr sz="2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endParaRPr sz="20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22" name="Google Shape;2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413" y="12603163"/>
            <a:ext cx="1027112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456075" y="2061775"/>
            <a:ext cx="10653888" cy="16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1"/>
              <a:buFont typeface="Raleway"/>
              <a:buNone/>
              <a:defRPr sz="8001" b="0" i="0" u="none" strike="noStrike" cap="none">
                <a:solidFill>
                  <a:srgbClr val="33333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1416300" y="4554550"/>
            <a:ext cx="21689700" cy="7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Roboto"/>
              <a:buChar char="●"/>
              <a:defRPr sz="25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Roboto"/>
              <a:buChar char="○"/>
              <a:defRPr sz="25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Roboto"/>
              <a:buChar char="■"/>
              <a:defRPr sz="25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Roboto"/>
              <a:buChar char="●"/>
              <a:defRPr sz="25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Roboto"/>
              <a:buChar char="○"/>
              <a:defRPr sz="25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Roboto"/>
              <a:buChar char="■"/>
              <a:defRPr sz="25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Roboto"/>
              <a:buChar char="●"/>
              <a:defRPr sz="25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Roboto"/>
              <a:buChar char="○"/>
              <a:defRPr sz="25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873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00"/>
              <a:buFont typeface="Roboto"/>
              <a:buChar char="■"/>
              <a:defRPr sz="25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12460288"/>
            <a:ext cx="24387175" cy="1257300"/>
            <a:chOff x="25" y="12459675"/>
            <a:chExt cx="24387300" cy="1257900"/>
          </a:xfrm>
        </p:grpSpPr>
        <p:sp>
          <p:nvSpPr>
            <p:cNvPr id="11" name="Google Shape;11;p3"/>
            <p:cNvSpPr/>
            <p:nvPr/>
          </p:nvSpPr>
          <p:spPr>
            <a:xfrm>
              <a:off x="25" y="12459675"/>
              <a:ext cx="24387300" cy="1257900"/>
            </a:xfrm>
            <a:prstGeom prst="rect">
              <a:avLst/>
            </a:prstGeom>
            <a:solidFill>
              <a:srgbClr val="5AB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endParaRPr sz="4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3"/>
            <p:cNvSpPr txBox="1"/>
            <p:nvPr/>
          </p:nvSpPr>
          <p:spPr>
            <a:xfrm>
              <a:off x="5195525" y="12918754"/>
              <a:ext cx="17868600" cy="41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#MentoringEmprendeVerde</a:t>
              </a:r>
              <a:endParaRPr sz="20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endParaRPr sz="20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3" name="Google Shape;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413" y="12603163"/>
            <a:ext cx="1027112" cy="10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7"/>
          <p:cNvGrpSpPr/>
          <p:nvPr/>
        </p:nvGrpSpPr>
        <p:grpSpPr>
          <a:xfrm>
            <a:off x="0" y="12460288"/>
            <a:ext cx="24387175" cy="1257300"/>
            <a:chOff x="25" y="12459675"/>
            <a:chExt cx="24387300" cy="1257900"/>
          </a:xfrm>
        </p:grpSpPr>
        <p:sp>
          <p:nvSpPr>
            <p:cNvPr id="27" name="Google Shape;27;p7"/>
            <p:cNvSpPr/>
            <p:nvPr/>
          </p:nvSpPr>
          <p:spPr>
            <a:xfrm>
              <a:off x="25" y="12459675"/>
              <a:ext cx="24387300" cy="1257900"/>
            </a:xfrm>
            <a:prstGeom prst="rect">
              <a:avLst/>
            </a:prstGeom>
            <a:solidFill>
              <a:srgbClr val="5AB6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endPara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7"/>
            <p:cNvSpPr txBox="1"/>
            <p:nvPr/>
          </p:nvSpPr>
          <p:spPr>
            <a:xfrm>
              <a:off x="5195525" y="12918754"/>
              <a:ext cx="17868600" cy="41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#MentoringEmprendeVerde</a:t>
              </a:r>
              <a:endParaRPr sz="2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endParaRPr sz="20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413" y="12603163"/>
            <a:ext cx="1027112" cy="10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/>
          <p:nvPr/>
        </p:nvSpPr>
        <p:spPr>
          <a:xfrm>
            <a:off x="18392775" y="12887325"/>
            <a:ext cx="1152525" cy="447675"/>
          </a:xfrm>
          <a:prstGeom prst="rect">
            <a:avLst/>
          </a:prstGeom>
          <a:solidFill>
            <a:srgbClr val="5AB6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13" y="12603163"/>
            <a:ext cx="1027112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/>
          <p:nvPr/>
        </p:nvSpPr>
        <p:spPr>
          <a:xfrm rot="-5400000">
            <a:off x="13065078" y="4188619"/>
            <a:ext cx="7204075" cy="7388225"/>
          </a:xfrm>
          <a:prstGeom prst="teardrop">
            <a:avLst>
              <a:gd name="adj" fmla="val 100000"/>
            </a:avLst>
          </a:prstGeom>
          <a:solidFill>
            <a:srgbClr val="5AB648"/>
          </a:solidFill>
          <a:ln w="25400" cap="flat" cmpd="sng">
            <a:solidFill>
              <a:srgbClr val="5AB6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1" descr="Combo logos (3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4788" y="590550"/>
            <a:ext cx="12312650" cy="99853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"/>
          <p:cNvSpPr txBox="1"/>
          <p:nvPr/>
        </p:nvSpPr>
        <p:spPr>
          <a:xfrm>
            <a:off x="2474913" y="3432175"/>
            <a:ext cx="11312525" cy="169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0"/>
              <a:buFont typeface="Raleway"/>
              <a:buNone/>
            </a:pPr>
            <a:r>
              <a:rPr lang="en-US" sz="80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Ángel</a:t>
            </a:r>
            <a:r>
              <a:rPr lang="en-US" sz="80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 Delgado </a:t>
            </a:r>
            <a:r>
              <a:rPr lang="en-US" sz="40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(Angel </a:t>
            </a:r>
            <a:r>
              <a:rPr lang="en-US" sz="4000" dirty="0" err="1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Delmu</a:t>
            </a:r>
            <a:r>
              <a:rPr lang="en-US" sz="4000" dirty="0">
                <a:solidFill>
                  <a:srgbClr val="333333"/>
                </a:solidFill>
                <a:latin typeface="Calibri"/>
                <a:cs typeface="Calibri"/>
                <a:sym typeface="Calibri"/>
              </a:rPr>
              <a:t>)</a:t>
            </a:r>
            <a:endParaRPr sz="4000" dirty="0"/>
          </a:p>
        </p:txBody>
      </p:sp>
      <p:sp>
        <p:nvSpPr>
          <p:cNvPr id="40" name="Google Shape;40;p1"/>
          <p:cNvSpPr txBox="1"/>
          <p:nvPr/>
        </p:nvSpPr>
        <p:spPr>
          <a:xfrm>
            <a:off x="1427163" y="5605463"/>
            <a:ext cx="11312525" cy="169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8000"/>
              <a:buFont typeface="Raleway"/>
              <a:buNone/>
            </a:pPr>
            <a:r>
              <a:rPr lang="en-US" sz="8000" b="1" i="0" u="none" strike="noStrike" cap="none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8000" b="1" i="0" u="none" strike="noStrike" cap="none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Veleta</a:t>
            </a:r>
            <a:r>
              <a:rPr lang="en-US" sz="8000" b="1" i="0" u="none" strike="noStrike" cap="none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8000" b="1" i="0" u="none" strike="noStrike" cap="none" dirty="0" err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Sostenible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F2A103-D6A3-49A9-9564-0B97FEAB8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2775" y="1"/>
            <a:ext cx="5994400" cy="39982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97A5A7-DA6F-4CB7-8CC0-A48793473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2716" y="6288641"/>
            <a:ext cx="3451318" cy="34513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6905AA-C778-44A2-B0CF-5B42C165C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8622281"/>
            <a:ext cx="5898776" cy="39344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DB14A73-4F91-42D0-A461-577B461C39F2}"/>
              </a:ext>
            </a:extLst>
          </p:cNvPr>
          <p:cNvSpPr/>
          <p:nvPr/>
        </p:nvSpPr>
        <p:spPr>
          <a:xfrm>
            <a:off x="1713846" y="753036"/>
            <a:ext cx="20626200" cy="1168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457200">
              <a:lnSpc>
                <a:spcPct val="115000"/>
              </a:lnSpc>
            </a:pPr>
            <a:r>
              <a:rPr lang="es-ES" sz="8000" b="1" dirty="0">
                <a:solidFill>
                  <a:srgbClr val="38761D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Centro de Agroecología donde:</a:t>
            </a:r>
            <a:r>
              <a:rPr lang="es-ES" sz="105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ES" sz="12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300"/>
              </a:spcAft>
              <a:buFont typeface="+mj-lt"/>
              <a:buAutoNum type="alphaLcParenR"/>
            </a:pPr>
            <a:r>
              <a:rPr lang="es-ES" sz="40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Fomentaremos la educación agroecológica con fines sociales, económicos y medioambientales</a:t>
            </a:r>
            <a:r>
              <a:rPr lang="es-ES" sz="4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para mejorar la biodiversidad, fomentar el comercio de proximidad, una alimentación sana y natural y dinamizar los recursos humanos, materiales y naturales de la comarca Mancha Centro.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300"/>
              </a:spcAft>
              <a:buFont typeface="+mj-lt"/>
              <a:buAutoNum type="alphaLcParenR"/>
            </a:pPr>
            <a:r>
              <a:rPr lang="es-ES" sz="40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Recuperaremos tradiciones y patrimonio  tanto cultural, natural y social de nuestra tierra</a:t>
            </a:r>
            <a:r>
              <a:rPr lang="es-ES" sz="4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uniendo “lo de antes” a las técnicas modernas, siempre respetuosas con el medio ambiente.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300"/>
              </a:spcAft>
              <a:buFont typeface="+mj-lt"/>
              <a:buAutoNum type="alphaLcParenR"/>
            </a:pPr>
            <a:r>
              <a:rPr lang="es-ES" sz="40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Ofreceremos experiencias agrarias para cualquier persona</a:t>
            </a:r>
            <a:r>
              <a:rPr lang="es-ES" sz="4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favoreciendo el intercambio de ideas, conocimientos, buenas prácticas, consejos, … entre todo el mundo, tanto profesionales como entusiastas.</a:t>
            </a:r>
          </a:p>
          <a:p>
            <a:pPr marL="342900" lvl="0" indent="-342900" algn="just" fontAlgn="base">
              <a:lnSpc>
                <a:spcPct val="150000"/>
              </a:lnSpc>
              <a:spcAft>
                <a:spcPts val="300"/>
              </a:spcAft>
              <a:buFont typeface="+mj-lt"/>
              <a:buAutoNum type="alphaLcParenR"/>
            </a:pPr>
            <a:r>
              <a:rPr lang="es-ES" sz="40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Promoveremos el voluntariado social en las tareas agroecológicas</a:t>
            </a:r>
            <a:r>
              <a:rPr lang="es-ES" sz="40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favoreciendo la inserción profesional y laboral para estas personas, quienes a su vez aportan mejoras sociales y naturales al entorno.</a:t>
            </a:r>
            <a:endParaRPr lang="es-ES" sz="40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5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19B7353-A19B-41EA-B8E5-FA1FAD130D96}"/>
              </a:ext>
            </a:extLst>
          </p:cNvPr>
          <p:cNvSpPr/>
          <p:nvPr/>
        </p:nvSpPr>
        <p:spPr>
          <a:xfrm>
            <a:off x="2976282" y="1380565"/>
            <a:ext cx="20116800" cy="1055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Clientes</a:t>
            </a:r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Responsables de la Administración Pública 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Local, Provincial, Regional y Nacional relacionados.</a:t>
            </a:r>
          </a:p>
          <a:p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Quienes disfrutarán de los servicios: cualquier persona amante de la naturaleza y de la alimentación saludable.</a:t>
            </a:r>
          </a:p>
          <a:p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80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 que solucionamos</a:t>
            </a:r>
          </a:p>
          <a:p>
            <a:pPr lvl="0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Colaboramos con </a:t>
            </a:r>
            <a:r>
              <a:rPr lang="es-E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ell@s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para la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Promoción y Consecución de los Objetivos de </a:t>
            </a:r>
            <a:endParaRPr lang="es-ES" sz="8000" b="1" dirty="0">
              <a:solidFill>
                <a:srgbClr val="3876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Desarrollo Sostenible en nuestra sociedad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y gracias a ello conseguir la supervivencia del</a:t>
            </a:r>
          </a:p>
          <a:p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Planeta: suelo, flora y fauna.</a:t>
            </a:r>
          </a:p>
          <a:p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80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Solución que aportamos (Propuesta de Valor)</a:t>
            </a:r>
          </a:p>
          <a:p>
            <a:r>
              <a:rPr lang="es-E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“Revivir" las vidas de las personas labradoras del siglo pasado</a:t>
            </a:r>
            <a:r>
              <a:rPr lang="es-ES" sz="4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manteniendo intactos algunos recursos, construcciones, métodos y costumbres agrícolas de entonces.</a:t>
            </a:r>
          </a:p>
          <a:p>
            <a:r>
              <a:rPr lang="es-E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También  podrán disfrutar de los encantos de la flora y fauna de la Mancha Húmeda.</a:t>
            </a:r>
          </a:p>
        </p:txBody>
      </p:sp>
    </p:spTree>
    <p:extLst>
      <p:ext uri="{BB962C8B-B14F-4D97-AF65-F5344CB8AC3E}">
        <p14:creationId xmlns:p14="http://schemas.microsoft.com/office/powerpoint/2010/main" val="366160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DBFB554-51E2-4C54-9085-C0231E7E5CC5}"/>
              </a:ext>
            </a:extLst>
          </p:cNvPr>
          <p:cNvSpPr/>
          <p:nvPr/>
        </p:nvSpPr>
        <p:spPr>
          <a:xfrm>
            <a:off x="2617695" y="735106"/>
            <a:ext cx="18987246" cy="1178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Modelo de Negocio</a:t>
            </a:r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Captación de la atención de </a:t>
            </a:r>
            <a:r>
              <a:rPr lang="es-E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soci@s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amig@s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simpatizantes y clientes potenciales </a:t>
            </a:r>
            <a:r>
              <a:rPr lang="es-E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y off line para que contacten por teléfono 64630000 y 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contratar las experiencias agroecológicas viniendo a la Finca-Escuela "</a:t>
            </a:r>
            <a:r>
              <a:rPr 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LaVeleta</a:t>
            </a:r>
            <a:r>
              <a:rPr 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" de forma presencial</a:t>
            </a:r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participando activamente en nuestras actividades ofertadas.</a:t>
            </a:r>
          </a:p>
          <a:p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En un medio/largo plazo contemplamos llevar a cabo estas experiencias fuera de las instalaciones físicas: bien en otros lugares similares de la geografía española o también por internet: webinarios, cursos,… en directo.</a:t>
            </a:r>
          </a:p>
          <a:p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80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Marketing y Ventas</a:t>
            </a:r>
          </a:p>
          <a:p>
            <a:r>
              <a:rPr lang="es-E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todos los casos llamamos la atención de las responsables políticas mostrando la </a:t>
            </a:r>
            <a:r>
              <a:rPr lang="es-E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"autenticidad agrícola natural" como nuestro valor diferencial más atractivo</a:t>
            </a:r>
            <a:r>
              <a:rPr lang="es-E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todo </a:t>
            </a:r>
            <a:r>
              <a:rPr lang="es-ES" sz="4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compartiendo en la web, el blog y las redes sociales videos y artículos sobre lo que son las jornadas de trabajo en la finca.</a:t>
            </a:r>
          </a:p>
          <a:p>
            <a:r>
              <a:rPr lang="es-E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Así </a:t>
            </a:r>
            <a:r>
              <a:rPr lang="es-E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despertaremos los deseos de contratarnos y apoyar la conciencia social sobre las amenazas que atacan la vida de nuestro planeta y las soluciones que están en nuestras manos</a:t>
            </a:r>
            <a:r>
              <a:rPr lang="es-E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mitigarlas.</a:t>
            </a:r>
            <a:endParaRPr lang="es-ES" sz="8000" dirty="0">
              <a:solidFill>
                <a:srgbClr val="3876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0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46D215D-56E9-4E99-AACF-334C65088F17}"/>
              </a:ext>
            </a:extLst>
          </p:cNvPr>
          <p:cNvSpPr/>
          <p:nvPr/>
        </p:nvSpPr>
        <p:spPr>
          <a:xfrm>
            <a:off x="2223246" y="607531"/>
            <a:ext cx="21192565" cy="1178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Equipo</a:t>
            </a:r>
          </a:p>
          <a:p>
            <a:r>
              <a:rPr lang="es-E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par de personas a 1/2 jornada para trabajos de campo.</a:t>
            </a:r>
          </a:p>
          <a:p>
            <a:r>
              <a:rPr lang="es-E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Otra persona a 1/2 jornada para papeleos administrativos, subvenciones,...</a:t>
            </a:r>
          </a:p>
          <a:p>
            <a:r>
              <a:rPr lang="es-E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Otra persona 1/2 jornada y/o teletrabajo para promocionar y comunicar la asociación, actividades,...</a:t>
            </a:r>
          </a:p>
          <a:p>
            <a:r>
              <a:rPr lang="es-ES" sz="80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 Actual del Proyecto y Próximos Pasos</a:t>
            </a:r>
          </a:p>
          <a:p>
            <a:r>
              <a:rPr lang="es-E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Acabamos de constituir la asociación legalmente en Diciembre 2022</a:t>
            </a:r>
          </a:p>
          <a:p>
            <a:r>
              <a:rPr lang="es-E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Enero 23: Creamos Taller Agroecológico (Producto Mínimo Viable) para 10 personas aprox.</a:t>
            </a:r>
          </a:p>
          <a:p>
            <a:r>
              <a:rPr lang="es-E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Enero 23: Lo ofrecemos a Instituciones educativas y relacionadas con medio ambiente comarcales.</a:t>
            </a:r>
          </a:p>
          <a:p>
            <a:r>
              <a:rPr lang="es-E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Enero 23: Lo presentamos a organismos públicos relacionados con medio ambiente: Ayuntamientos comarca y Diputación Provincial.</a:t>
            </a:r>
          </a:p>
          <a:p>
            <a:r>
              <a:rPr lang="es-E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Febrero 23: Planificamos y creamos seguimiento de las metas ODS relacionadas con nuestro proyecto asociativo. También lo publicitamos.</a:t>
            </a:r>
          </a:p>
          <a:p>
            <a:r>
              <a:rPr lang="es-ES" sz="40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</a:t>
            </a:r>
            <a:r>
              <a:rPr lang="es-E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23: Accedemos a nuestro segmento de clientela más valorable: Turistas extranjeros que nos pagarán por cavar en nuestra humilde Finca Escuela.</a:t>
            </a:r>
          </a:p>
          <a:p>
            <a:r>
              <a:rPr lang="es-ES" sz="4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Enero 28: Nuestra humilde y enérgica asociación se convertirá en una estupenda y gran Fundación.</a:t>
            </a:r>
          </a:p>
        </p:txBody>
      </p:sp>
    </p:spTree>
    <p:extLst>
      <p:ext uri="{BB962C8B-B14F-4D97-AF65-F5344CB8AC3E}">
        <p14:creationId xmlns:p14="http://schemas.microsoft.com/office/powerpoint/2010/main" val="173294374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demoday">
  <a:themeElements>
    <a:clrScheme name="Другая 236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1188FF"/>
      </a:accent1>
      <a:accent2>
        <a:srgbClr val="B4B4B4"/>
      </a:accent2>
      <a:accent3>
        <a:srgbClr val="CCCCCC"/>
      </a:accent3>
      <a:accent4>
        <a:srgbClr val="B3B3B3"/>
      </a:accent4>
      <a:accent5>
        <a:srgbClr val="CCCCCC"/>
      </a:accent5>
      <a:accent6>
        <a:srgbClr val="B3B3B3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ido">
  <a:themeElements>
    <a:clrScheme name="Другая 236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1188FF"/>
      </a:accent1>
      <a:accent2>
        <a:srgbClr val="B4B4B4"/>
      </a:accent2>
      <a:accent3>
        <a:srgbClr val="CCCCCC"/>
      </a:accent3>
      <a:accent4>
        <a:srgbClr val="B3B3B3"/>
      </a:accent4>
      <a:accent5>
        <a:srgbClr val="CCCCCC"/>
      </a:accent5>
      <a:accent6>
        <a:srgbClr val="B3B3B3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490</Words>
  <Application>Microsoft Office PowerPoint</Application>
  <PresentationFormat>Personalizado</PresentationFormat>
  <Paragraphs>40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</vt:lpstr>
      <vt:lpstr>Raleway</vt:lpstr>
      <vt:lpstr>Arial</vt:lpstr>
      <vt:lpstr>Roboto</vt:lpstr>
      <vt:lpstr>Presentación demoday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</dc:creator>
  <cp:lastModifiedBy>Angel</cp:lastModifiedBy>
  <cp:revision>10</cp:revision>
  <dcterms:modified xsi:type="dcterms:W3CDTF">2023-01-09T22:55:44Z</dcterms:modified>
</cp:coreProperties>
</file>